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36"/>
  </p:notesMasterIdLst>
  <p:sldIdLst>
    <p:sldId id="290" r:id="rId2"/>
    <p:sldId id="256" r:id="rId3"/>
    <p:sldId id="257" r:id="rId4"/>
    <p:sldId id="258" r:id="rId5"/>
    <p:sldId id="259" r:id="rId6"/>
    <p:sldId id="260" r:id="rId7"/>
    <p:sldId id="261" r:id="rId8"/>
    <p:sldId id="278" r:id="rId9"/>
    <p:sldId id="279" r:id="rId10"/>
    <p:sldId id="262" r:id="rId11"/>
    <p:sldId id="280" r:id="rId12"/>
    <p:sldId id="281" r:id="rId13"/>
    <p:sldId id="282" r:id="rId14"/>
    <p:sldId id="277" r:id="rId15"/>
    <p:sldId id="264" r:id="rId16"/>
    <p:sldId id="294" r:id="rId17"/>
    <p:sldId id="292" r:id="rId18"/>
    <p:sldId id="297" r:id="rId19"/>
    <p:sldId id="267" r:id="rId20"/>
    <p:sldId id="295" r:id="rId21"/>
    <p:sldId id="265" r:id="rId22"/>
    <p:sldId id="296" r:id="rId23"/>
    <p:sldId id="269" r:id="rId24"/>
    <p:sldId id="274" r:id="rId25"/>
    <p:sldId id="291" r:id="rId26"/>
    <p:sldId id="275" r:id="rId27"/>
    <p:sldId id="298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06" autoAdjust="0"/>
  </p:normalViewPr>
  <p:slideViewPr>
    <p:cSldViewPr snapToGrid="0">
      <p:cViewPr varScale="1">
        <p:scale>
          <a:sx n="67" d="100"/>
          <a:sy n="67" d="100"/>
        </p:scale>
        <p:origin x="8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Shebl" userId="fed921d4471c0d46" providerId="LiveId" clId="{57E33EE7-1B70-4B15-BF35-87B0958C7FBD}"/>
    <pc:docChg chg="undo custSel addSld delSld modSld">
      <pc:chgData name="Mohamed Shebl" userId="fed921d4471c0d46" providerId="LiveId" clId="{57E33EE7-1B70-4B15-BF35-87B0958C7FBD}" dt="2025-04-29T22:32:07.382" v="363" actId="20577"/>
      <pc:docMkLst>
        <pc:docMk/>
      </pc:docMkLst>
      <pc:sldChg chg="modSp mod">
        <pc:chgData name="Mohamed Shebl" userId="fed921d4471c0d46" providerId="LiveId" clId="{57E33EE7-1B70-4B15-BF35-87B0958C7FBD}" dt="2025-04-26T12:24:00.576" v="1" actId="20577"/>
        <pc:sldMkLst>
          <pc:docMk/>
          <pc:sldMk cId="750131625" sldId="259"/>
        </pc:sldMkLst>
        <pc:spChg chg="mod">
          <ac:chgData name="Mohamed Shebl" userId="fed921d4471c0d46" providerId="LiveId" clId="{57E33EE7-1B70-4B15-BF35-87B0958C7FBD}" dt="2025-04-26T12:24:00.576" v="1" actId="20577"/>
          <ac:spMkLst>
            <pc:docMk/>
            <pc:sldMk cId="750131625" sldId="259"/>
            <ac:spMk id="4" creationId="{A481217A-57D4-2C8F-C492-7BBB1952FF08}"/>
          </ac:spMkLst>
        </pc:spChg>
      </pc:sldChg>
      <pc:sldChg chg="modSp mod">
        <pc:chgData name="Mohamed Shebl" userId="fed921d4471c0d46" providerId="LiveId" clId="{57E33EE7-1B70-4B15-BF35-87B0958C7FBD}" dt="2025-04-26T12:43:29.113" v="110" actId="255"/>
        <pc:sldMkLst>
          <pc:docMk/>
          <pc:sldMk cId="451301330" sldId="260"/>
        </pc:sldMkLst>
        <pc:spChg chg="mod">
          <ac:chgData name="Mohamed Shebl" userId="fed921d4471c0d46" providerId="LiveId" clId="{57E33EE7-1B70-4B15-BF35-87B0958C7FBD}" dt="2025-04-26T12:43:29.113" v="110" actId="255"/>
          <ac:spMkLst>
            <pc:docMk/>
            <pc:sldMk cId="451301330" sldId="260"/>
            <ac:spMk id="4" creationId="{5922C6E5-3317-1A17-1098-4D1FD276D1A4}"/>
          </ac:spMkLst>
        </pc:spChg>
      </pc:sldChg>
      <pc:sldChg chg="modSp mod">
        <pc:chgData name="Mohamed Shebl" userId="fed921d4471c0d46" providerId="LiveId" clId="{57E33EE7-1B70-4B15-BF35-87B0958C7FBD}" dt="2025-04-26T12:24:46.149" v="8" actId="20577"/>
        <pc:sldMkLst>
          <pc:docMk/>
          <pc:sldMk cId="3231850376" sldId="261"/>
        </pc:sldMkLst>
        <pc:spChg chg="mod">
          <ac:chgData name="Mohamed Shebl" userId="fed921d4471c0d46" providerId="LiveId" clId="{57E33EE7-1B70-4B15-BF35-87B0958C7FBD}" dt="2025-04-26T12:24:46.149" v="8" actId="20577"/>
          <ac:spMkLst>
            <pc:docMk/>
            <pc:sldMk cId="3231850376" sldId="261"/>
            <ac:spMk id="4" creationId="{EA28739E-7E64-DEAB-B7BB-FAD735F5FE84}"/>
          </ac:spMkLst>
        </pc:spChg>
      </pc:sldChg>
      <pc:sldChg chg="modSp mod">
        <pc:chgData name="Mohamed Shebl" userId="fed921d4471c0d46" providerId="LiveId" clId="{57E33EE7-1B70-4B15-BF35-87B0958C7FBD}" dt="2025-04-27T21:58:44.337" v="160" actId="3626"/>
        <pc:sldMkLst>
          <pc:docMk/>
          <pc:sldMk cId="309707172" sldId="274"/>
        </pc:sldMkLst>
        <pc:spChg chg="mod">
          <ac:chgData name="Mohamed Shebl" userId="fed921d4471c0d46" providerId="LiveId" clId="{57E33EE7-1B70-4B15-BF35-87B0958C7FBD}" dt="2025-04-27T21:58:44.337" v="160" actId="3626"/>
          <ac:spMkLst>
            <pc:docMk/>
            <pc:sldMk cId="309707172" sldId="274"/>
            <ac:spMk id="4" creationId="{2F398EF2-C767-C085-1C95-420EE6FFCEED}"/>
          </ac:spMkLst>
        </pc:spChg>
      </pc:sldChg>
      <pc:sldChg chg="modSp mod">
        <pc:chgData name="Mohamed Shebl" userId="fed921d4471c0d46" providerId="LiveId" clId="{57E33EE7-1B70-4B15-BF35-87B0958C7FBD}" dt="2025-04-28T22:45:20.881" v="189" actId="404"/>
        <pc:sldMkLst>
          <pc:docMk/>
          <pc:sldMk cId="3884622004" sldId="275"/>
        </pc:sldMkLst>
        <pc:spChg chg="mod">
          <ac:chgData name="Mohamed Shebl" userId="fed921d4471c0d46" providerId="LiveId" clId="{57E33EE7-1B70-4B15-BF35-87B0958C7FBD}" dt="2025-04-28T22:45:20.881" v="189" actId="404"/>
          <ac:spMkLst>
            <pc:docMk/>
            <pc:sldMk cId="3884622004" sldId="275"/>
            <ac:spMk id="4" creationId="{E9EC6DB7-B0B7-F27E-AAA5-90D8970FC525}"/>
          </ac:spMkLst>
        </pc:spChg>
      </pc:sldChg>
      <pc:sldChg chg="modSp mod">
        <pc:chgData name="Mohamed Shebl" userId="fed921d4471c0d46" providerId="LiveId" clId="{57E33EE7-1B70-4B15-BF35-87B0958C7FBD}" dt="2025-04-29T22:32:07.382" v="363" actId="20577"/>
        <pc:sldMkLst>
          <pc:docMk/>
          <pc:sldMk cId="1505377654" sldId="277"/>
        </pc:sldMkLst>
        <pc:spChg chg="mod">
          <ac:chgData name="Mohamed Shebl" userId="fed921d4471c0d46" providerId="LiveId" clId="{57E33EE7-1B70-4B15-BF35-87B0958C7FBD}" dt="2025-04-29T22:32:07.382" v="363" actId="20577"/>
          <ac:spMkLst>
            <pc:docMk/>
            <pc:sldMk cId="1505377654" sldId="277"/>
            <ac:spMk id="4" creationId="{99A090EA-76F9-9A98-190F-D5BB6C24D441}"/>
          </ac:spMkLst>
        </pc:spChg>
      </pc:sldChg>
      <pc:sldChg chg="modSp mod">
        <pc:chgData name="Mohamed Shebl" userId="fed921d4471c0d46" providerId="LiveId" clId="{57E33EE7-1B70-4B15-BF35-87B0958C7FBD}" dt="2025-04-29T22:29:26.440" v="360" actId="12"/>
        <pc:sldMkLst>
          <pc:docMk/>
          <pc:sldMk cId="3958847419" sldId="282"/>
        </pc:sldMkLst>
        <pc:spChg chg="mod">
          <ac:chgData name="Mohamed Shebl" userId="fed921d4471c0d46" providerId="LiveId" clId="{57E33EE7-1B70-4B15-BF35-87B0958C7FBD}" dt="2025-04-29T22:29:26.440" v="360" actId="12"/>
          <ac:spMkLst>
            <pc:docMk/>
            <pc:sldMk cId="3958847419" sldId="282"/>
            <ac:spMk id="4" creationId="{6115159A-30BF-BC55-A2A9-F32D8874DFEE}"/>
          </ac:spMkLst>
        </pc:spChg>
      </pc:sldChg>
      <pc:sldChg chg="modSp mod">
        <pc:chgData name="Mohamed Shebl" userId="fed921d4471c0d46" providerId="LiveId" clId="{57E33EE7-1B70-4B15-BF35-87B0958C7FBD}" dt="2025-04-28T22:52:22.402" v="304" actId="3626"/>
        <pc:sldMkLst>
          <pc:docMk/>
          <pc:sldMk cId="3623104835" sldId="283"/>
        </pc:sldMkLst>
        <pc:spChg chg="mod">
          <ac:chgData name="Mohamed Shebl" userId="fed921d4471c0d46" providerId="LiveId" clId="{57E33EE7-1B70-4B15-BF35-87B0958C7FBD}" dt="2025-04-28T22:52:22.402" v="304" actId="3626"/>
          <ac:spMkLst>
            <pc:docMk/>
            <pc:sldMk cId="3623104835" sldId="283"/>
            <ac:spMk id="4" creationId="{873240EE-FA0C-AA84-0858-9AEBB1FB94D6}"/>
          </ac:spMkLst>
        </pc:spChg>
      </pc:sldChg>
      <pc:sldChg chg="modSp mod">
        <pc:chgData name="Mohamed Shebl" userId="fed921d4471c0d46" providerId="LiveId" clId="{57E33EE7-1B70-4B15-BF35-87B0958C7FBD}" dt="2025-04-28T22:53:40.247" v="308" actId="14100"/>
        <pc:sldMkLst>
          <pc:docMk/>
          <pc:sldMk cId="2196954445" sldId="288"/>
        </pc:sldMkLst>
        <pc:picChg chg="mod">
          <ac:chgData name="Mohamed Shebl" userId="fed921d4471c0d46" providerId="LiveId" clId="{57E33EE7-1B70-4B15-BF35-87B0958C7FBD}" dt="2025-04-28T22:53:40.247" v="308" actId="14100"/>
          <ac:picMkLst>
            <pc:docMk/>
            <pc:sldMk cId="2196954445" sldId="288"/>
            <ac:picMk id="3" creationId="{303AB54D-95CA-E55A-3A0A-E1598D3006C8}"/>
          </ac:picMkLst>
        </pc:picChg>
      </pc:sldChg>
      <pc:sldChg chg="modSp mod">
        <pc:chgData name="Mohamed Shebl" userId="fed921d4471c0d46" providerId="LiveId" clId="{57E33EE7-1B70-4B15-BF35-87B0958C7FBD}" dt="2025-04-26T12:25:30.724" v="14" actId="404"/>
        <pc:sldMkLst>
          <pc:docMk/>
          <pc:sldMk cId="372074046" sldId="291"/>
        </pc:sldMkLst>
        <pc:spChg chg="mod">
          <ac:chgData name="Mohamed Shebl" userId="fed921d4471c0d46" providerId="LiveId" clId="{57E33EE7-1B70-4B15-BF35-87B0958C7FBD}" dt="2025-04-26T12:25:30.724" v="14" actId="404"/>
          <ac:spMkLst>
            <pc:docMk/>
            <pc:sldMk cId="372074046" sldId="291"/>
            <ac:spMk id="4" creationId="{8CFC9259-8854-9F4B-41DC-E5DDAE1DF05B}"/>
          </ac:spMkLst>
        </pc:spChg>
      </pc:sldChg>
      <pc:sldChg chg="del">
        <pc:chgData name="Mohamed Shebl" userId="fed921d4471c0d46" providerId="LiveId" clId="{57E33EE7-1B70-4B15-BF35-87B0958C7FBD}" dt="2025-04-26T12:46:24.663" v="111" actId="47"/>
        <pc:sldMkLst>
          <pc:docMk/>
          <pc:sldMk cId="165454153" sldId="293"/>
        </pc:sldMkLst>
      </pc:sldChg>
      <pc:sldChg chg="modSp add mod">
        <pc:chgData name="Mohamed Shebl" userId="fed921d4471c0d46" providerId="LiveId" clId="{57E33EE7-1B70-4B15-BF35-87B0958C7FBD}" dt="2025-04-28T22:49:12.638" v="303" actId="20577"/>
        <pc:sldMkLst>
          <pc:docMk/>
          <pc:sldMk cId="4072048583" sldId="298"/>
        </pc:sldMkLst>
        <pc:spChg chg="mod">
          <ac:chgData name="Mohamed Shebl" userId="fed921d4471c0d46" providerId="LiveId" clId="{57E33EE7-1B70-4B15-BF35-87B0958C7FBD}" dt="2025-04-28T22:49:12.638" v="303" actId="20577"/>
          <ac:spMkLst>
            <pc:docMk/>
            <pc:sldMk cId="4072048583" sldId="298"/>
            <ac:spMk id="4" creationId="{E4E22DB4-046E-0DBE-0A5F-1CEE1C05EDE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224AB8-E256-4928-A35E-50725B117126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2DEA6-D905-46A0-9CBC-EDB95FEC5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016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414F1-B425-CDD0-D980-8AC777C72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8640F2-DB98-9015-E4EE-FAECADA77A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DC9869-11A2-E899-ABFD-521F1A125A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8AF8A4-9D4D-668B-5F7A-FE452AB44C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52DEA6-D905-46A0-9CBC-EDB95FEC5E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84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21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900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44220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669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19219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415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782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54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874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163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264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269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960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108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421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13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41C4D-694C-4434-B101-F6096970445E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0861D08-3F60-4C6E-BBDA-AA48E2E61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457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.docs.live.net/fed921d4471c0d46/Dokumenter/GitHub/manufacturing-downtime-analysis/phase-4/manufacturing_line_productivity_Dashboard.twb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d.docs.live.net/fed921d4471c0d46/Dokumenter/GitHub/manufacturing-downtime-analysis/phase-2/Paython%20Jupyter%20exploratory_analysis.html" TargetMode="External"/><Relationship Id="rId7" Type="http://schemas.openxmlformats.org/officeDocument/2006/relationships/image" Target="../media/image1.png"/><Relationship Id="rId2" Type="http://schemas.openxmlformats.org/officeDocument/2006/relationships/hyperlink" Target="https://d.docs.live.net/fed921d4471c0d46/Dokumenter/GitHub/manufacturing-downtime-analysis/phase-1/clean_data_final.xlsx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d.docs.live.net/fed921d4471c0d46/Dokumenter/GitHub/manufacturing-downtime-analysis/phase-4/The%20Documentation.docx" TargetMode="External"/><Relationship Id="rId5" Type="http://schemas.openxmlformats.org/officeDocument/2006/relationships/hyperlink" Target="https://d.docs.live.net/fed921d4471c0d46/Dokumenter/GitHub/manufacturing-downtime-analysis/phase-4/manufacturing_line_productivity_Dashboard.twb" TargetMode="External"/><Relationship Id="rId4" Type="http://schemas.openxmlformats.org/officeDocument/2006/relationships/hyperlink" Target="https://d.docs.live.net/fed921d4471c0d46/Dokumenter/GitHub/manufacturing-downtime-analysis/phase-2/SQL%20exploratory_analysis.sq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AbdAlRahman-M/manufacturing-downtime-analysis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8F41EC-8476-710E-8F44-566C9204B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B4CE08-C958-A969-590E-5232487B3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1802659" y="1100137"/>
            <a:ext cx="9122000" cy="6272213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01F3F-6F19-6AC7-ABC9-ED41C75DC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9F41E5-919B-C100-B44C-4D00F15DFE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EC6C1CB-80DC-DD54-5D2D-B2D8663D141B}"/>
              </a:ext>
            </a:extLst>
          </p:cNvPr>
          <p:cNvSpPr txBox="1"/>
          <p:nvPr/>
        </p:nvSpPr>
        <p:spPr>
          <a:xfrm>
            <a:off x="2778271" y="1646643"/>
            <a:ext cx="61079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Manufacturing Downtime Analysis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DF5311-8C34-4340-CABC-C6149C419B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7256" y="2557968"/>
            <a:ext cx="4055269" cy="33242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F6466C2-B85E-FDBA-D31A-65E011D786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613" y="2536538"/>
            <a:ext cx="4170636" cy="35077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14A4F4-908C-6B81-EDA0-1CB09129B1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3468" y="1550701"/>
            <a:ext cx="2115934" cy="209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40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758A33-0DFC-CAFF-B7D2-E5414988C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0186F-D3F9-9D0D-6EC5-46B05FB786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7164" y="614362"/>
            <a:ext cx="11858624" cy="5929313"/>
          </a:xfrm>
        </p:spPr>
        <p:txBody>
          <a:bodyPr>
            <a:normAutofit/>
          </a:bodyPr>
          <a:lstStyle/>
          <a:p>
            <a:pPr algn="ctr"/>
            <a:endParaRPr lang="en-US" sz="3600" i="1" dirty="0">
              <a:solidFill>
                <a:srgbClr val="404040"/>
              </a:solidFill>
            </a:endParaRPr>
          </a:p>
          <a:p>
            <a:endParaRPr lang="en-US" sz="100" i="1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Preparation &amp; loading : </a:t>
            </a:r>
          </a:p>
          <a:p>
            <a:pPr algn="ctr"/>
            <a:endParaRPr lang="en-US" sz="3600" i="1" dirty="0">
              <a:solidFill>
                <a:srgbClr val="40404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609E96-2E98-BD7B-5D07-05FA47311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1999" y="14287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08A8D3-FA03-56B4-AB9D-E70A00B81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013" y="14287"/>
            <a:ext cx="2733567" cy="1436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084324-8277-F81D-19CF-E36C538D8F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61" y="1865027"/>
            <a:ext cx="8167005" cy="409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787462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FD48A-4BA1-2232-52A7-762BFE3CB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5AD3D3-512C-03F2-32A7-61C3500A52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164306"/>
            <a:ext cx="11572875" cy="6529387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Modelling :</a:t>
            </a:r>
          </a:p>
          <a:p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Microsoft Excel Power Pivot was used to construct a calendar table, </a:t>
            </a:r>
          </a:p>
          <a:p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build a relational model to ensure efficient querying and </a:t>
            </a:r>
            <a:endParaRPr lang="ar-EG" sz="2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visualization. The following entity relationship diagram (ERD) </a:t>
            </a:r>
          </a:p>
          <a:p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Summarizes</a:t>
            </a: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 the relations in the model: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8BD285-FB4A-E11A-A3D9-BBD6EAFA2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F0CA92-F5E4-5A68-3943-AC82AAA7B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-1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8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CB47B-55C0-5FF7-7561-79D9EA337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78689E-AC36-A192-746A-01EFA6978F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164306"/>
            <a:ext cx="11572875" cy="6529387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Modelling 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88E5D6-7723-63A3-A4AC-0A7992DE7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D48F27-5A73-1951-7DD1-82F139B1B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-1"/>
            <a:ext cx="2733567" cy="14364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E80A022-248F-5889-6E41-DAED86B316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51" y="1871662"/>
            <a:ext cx="8555751" cy="382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4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DD22DB-E11A-9FAC-02F9-65D641639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5159A-30BF-BC55-A2A9-F32D8874D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164306"/>
            <a:ext cx="11572875" cy="6529387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Tools and Technologies Used :</a:t>
            </a:r>
          </a:p>
          <a:p>
            <a:pPr marL="228600" indent="-228600">
              <a:buFont typeface="+mj-lt"/>
              <a:buAutoNum type="arabicPeriod"/>
            </a:pPr>
            <a:endParaRPr lang="en-US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Microsoft Excel (Power Query , Power Pivot ).</a:t>
            </a:r>
          </a:p>
          <a:p>
            <a:pPr marL="685800" lvl="1" indent="-228600">
              <a:buFont typeface="+mj-lt"/>
              <a:buAutoNum type="arabicPeriod"/>
            </a:pP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Python (packages: Pandas, NumPy, and datetime).</a:t>
            </a:r>
          </a:p>
          <a:p>
            <a:pPr marL="685800" lvl="1" indent="-228600">
              <a:buFont typeface="+mj-lt"/>
              <a:buAutoNum type="arabicPeriod"/>
            </a:pP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Microsoft SQL Server.</a:t>
            </a:r>
          </a:p>
          <a:p>
            <a:pPr marL="685800" lvl="1" indent="-2286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2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Tableau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4842EB-FF62-07C0-93C3-BD52AF08E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FD870F-DC1A-5A58-7E50-1222AAD32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-1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84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A72BC-BEF4-DD02-4B7E-A50B91E41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A090EA-76F9-9A98-190F-D5BB6C24D4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529387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ar-EG" sz="24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Metrics at a Glance</a:t>
            </a:r>
            <a:endParaRPr lang="ar-EG" sz="32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ar-EG" sz="26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Downtime: 23 hours (26.2% of total work time).</a:t>
            </a:r>
            <a:endParaRPr lang="ar-EG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Avg. Daily Downtime: 2</a:t>
            </a:r>
            <a:r>
              <a:rPr lang="ar-EG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77</a:t>
            </a: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ar-EG" sz="2600" b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</a:t>
            </a:r>
            <a:r>
              <a:rPr lang="en-US" sz="2600" b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minutes.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0C61F8-964D-AC1E-7B04-3AFD49596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F81CAE-7E70-CAAE-B06D-BC4A81FAE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37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3E7AB2-853C-1F14-3445-8A8E51E2D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946146-F2D7-7224-CFF2-53A41ED1D2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272213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ar-EG" sz="16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6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3600" b="1" i="1" dirty="0" err="1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fr-FR" sz="36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Questions</a:t>
            </a:r>
            <a:r>
              <a:rPr lang="ar-EG" sz="36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 </a:t>
            </a:r>
          </a:p>
          <a:p>
            <a:endParaRPr lang="ar-EG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Cause Analysis</a:t>
            </a:r>
            <a:endParaRPr lang="ar-EG" sz="26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ar-EG" sz="26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 Analysis</a:t>
            </a:r>
            <a:endParaRPr lang="ar-EG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ar-EG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Impact Analysis</a:t>
            </a:r>
          </a:p>
          <a:p>
            <a:endParaRPr lang="en-US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74D43E-2DEC-D843-5B00-C4B3786E6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A3EBB6-CF31-80CF-6090-9BBEC4E1A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0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7E7B6-725F-1AA3-AD3C-ED5E75BA6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41539C-9ED4-E3D8-B109-8B52089E74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272213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ar-EG" sz="16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Cause Analysis :</a:t>
            </a:r>
            <a:endParaRPr lang="ar-EG" sz="26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Which factors are most associated with downtime?</a:t>
            </a:r>
            <a:endParaRPr lang="ar-EG" sz="2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Are some downtime factors more frequent than others?</a:t>
            </a:r>
            <a:endParaRPr lang="ar-EG" sz="2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Does operator error cause more downtime than other causes?</a:t>
            </a:r>
            <a:endParaRPr lang="ar-EG" sz="2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Which operator causes more downtime and through which factors?</a:t>
            </a:r>
            <a:endParaRPr lang="ar-EG" sz="2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Does downtime occur at higher rates for in products with certain flavors?</a:t>
            </a:r>
            <a:endParaRPr lang="ar-EG" sz="2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does product size impact the occurrence of downtime?</a:t>
            </a:r>
            <a:endParaRPr lang="ar-EG" sz="2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Does product spill occur more often with products of large volume?</a:t>
            </a:r>
            <a:endParaRPr lang="ar-EG" sz="2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Which products experience more downtime?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BECCEF-E943-0EB6-5E04-0D072FC36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2F6733-A1C0-97EB-EF1A-88D72881D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99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F10720-52AF-3B04-665A-1218B0EDE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F2BEAD-CE7B-2752-38B0-5FFD17E30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272213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ar-EG" sz="32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Root Cause </a:t>
            </a:r>
            <a:r>
              <a:rPr lang="fr-FR" sz="3200" b="1" i="1" dirty="0" err="1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ar-EG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Main Causes:</a:t>
            </a:r>
            <a:endParaRPr lang="en-US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Operator Error: 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55.91% </a:t>
            </a:r>
            <a:endParaRPr lang="en-US" sz="2600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Non_Operator Error : </a:t>
            </a:r>
            <a:r>
              <a:rPr lang="ar-EG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4.09% </a:t>
            </a:r>
            <a:endParaRPr lang="en-US" sz="2600" dirty="0">
              <a:solidFill>
                <a:schemeClr val="accent2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2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F1BF8D-2F22-E786-C2D4-B986BFBC9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2255A1-5B79-1632-83B7-DD612B94A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483A8-F2F5-14C5-5FA2-C06B406C7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706069-EFFA-F2B6-DC99-16B4DC6D14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529387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ar-EG" sz="26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Top </a:t>
            </a:r>
            <a:r>
              <a:rPr lang="ar-EG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Contributors Factors to downtime :</a:t>
            </a:r>
            <a:endParaRPr lang="ar-EG" sz="26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 Adjustment 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(3</a:t>
            </a:r>
            <a:r>
              <a:rPr lang="ar-EG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32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min).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 Failure 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(2</a:t>
            </a:r>
            <a:r>
              <a:rPr lang="ar-EG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54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min).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Inventory Shortage 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ar-EG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225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min).</a:t>
            </a:r>
            <a:endParaRPr lang="ar-EG" sz="2600" dirty="0">
              <a:solidFill>
                <a:srgbClr val="C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Batch change</a:t>
            </a:r>
            <a:r>
              <a:rPr lang="ar-EG" sz="2600" dirty="0"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ar-EG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160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min).</a:t>
            </a:r>
            <a:endParaRPr lang="ar-EG" sz="2600" dirty="0">
              <a:solidFill>
                <a:srgbClr val="C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Batch coding error</a:t>
            </a:r>
            <a:r>
              <a:rPr lang="ar-EG" sz="2600" dirty="0"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ar-EG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145</a:t>
            </a:r>
            <a:r>
              <a:rPr lang="en-US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min).</a:t>
            </a:r>
            <a:r>
              <a:rPr lang="ar-EG" sz="2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38C2CD-1456-E279-0A20-938DB2791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2BF1EA-57ED-7781-A21D-726A3E04B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05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8B174D-C2A7-5F93-0954-3464100B1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5F5B23-B210-0681-AB4C-8CE8DF07E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272213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3200" b="1" i="1" dirty="0" err="1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Operator</a:t>
            </a:r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Performance</a:t>
            </a:r>
          </a:p>
          <a:p>
            <a:endParaRPr lang="fr-FR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Charlie:   </a:t>
            </a: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384</a:t>
            </a: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min. 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Dee:        </a:t>
            </a: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370</a:t>
            </a:r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min.</a:t>
            </a:r>
            <a:endParaRPr lang="en-US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Mac:        </a:t>
            </a: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332</a:t>
            </a:r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 .</a:t>
            </a:r>
            <a:endParaRPr lang="en-US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Dennis:    </a:t>
            </a: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302</a:t>
            </a:r>
            <a:r>
              <a:rPr lang="en-US" sz="2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 .</a:t>
            </a:r>
            <a:endParaRPr lang="ar-EG" sz="2600" dirty="0">
              <a:solidFill>
                <a:schemeClr val="accent2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E90DD0-834C-F475-945A-E8A48C1F9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DB4F04-E8D9-548E-C993-223A29288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37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927AC-75A4-E7E6-F660-B556818F5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414338"/>
            <a:ext cx="11501438" cy="6315075"/>
          </a:xfrm>
        </p:spPr>
        <p:txBody>
          <a:bodyPr>
            <a:normAutofit fontScale="90000"/>
          </a:bodyPr>
          <a:lstStyle/>
          <a:p>
            <a:pPr marL="0" marR="0" algn="ctr">
              <a:lnSpc>
                <a:spcPct val="150000"/>
              </a:lnSpc>
              <a:spcAft>
                <a:spcPts val="800"/>
              </a:spcAft>
              <a:buNone/>
            </a:pPr>
            <a:br>
              <a:rPr lang="en-US" dirty="0">
                <a:latin typeface="+mn-lt"/>
              </a:rPr>
            </a:br>
            <a:br>
              <a:rPr lang="en-US" dirty="0">
                <a:latin typeface="+mn-lt"/>
              </a:rPr>
            </a:br>
            <a:br>
              <a:rPr lang="en-US" dirty="0">
                <a:latin typeface="+mn-lt"/>
              </a:rPr>
            </a:br>
            <a:br>
              <a:rPr lang="en-US" dirty="0">
                <a:latin typeface="+mn-lt"/>
              </a:rPr>
            </a:br>
            <a:br>
              <a:rPr lang="en-US" dirty="0">
                <a:latin typeface="+mn-lt"/>
              </a:rPr>
            </a:br>
            <a:br>
              <a:rPr lang="en-US" dirty="0">
                <a:latin typeface="+mn-lt"/>
              </a:rPr>
            </a:br>
            <a:r>
              <a:rPr lang="en-US" sz="5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Manufacturing Downtime Analysis</a:t>
            </a:r>
            <a:r>
              <a:rPr lang="ar-EG" sz="5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</a:t>
            </a:r>
            <a:b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ar-EG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</a:t>
            </a:r>
            <a:br>
              <a:rPr lang="en-US" sz="3100" dirty="0">
                <a:latin typeface="+mn-lt"/>
              </a:rPr>
            </a:br>
            <a:r>
              <a:rPr lang="en-US" sz="2700" i="1" kern="100" spc="75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Egypt Pioneers Initiative (DEPI)</a:t>
            </a:r>
            <a:r>
              <a:rPr lang="ar-EG" sz="2700" i="1" kern="100" spc="75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</a:t>
            </a:r>
            <a:br>
              <a:rPr lang="en-US" sz="2700" kern="100" spc="75" dirty="0">
                <a:solidFill>
                  <a:srgbClr val="59595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700" i="1" kern="100" spc="75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Google Data Analysis Specialist Track (Round 2)</a:t>
            </a:r>
            <a:r>
              <a:rPr lang="ar-EG" sz="2700" i="1" kern="100" spc="75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</a:t>
            </a:r>
            <a:br>
              <a:rPr lang="en-US" sz="2700" kern="100" spc="75" dirty="0">
                <a:solidFill>
                  <a:srgbClr val="59595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700" u="sng" kern="100" spc="75" dirty="0">
                <a:solidFill>
                  <a:srgbClr val="59595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CAI2_DAT1_G6</a:t>
            </a:r>
            <a:r>
              <a:rPr lang="ar-EG" sz="2700" kern="100" spc="75" dirty="0">
                <a:solidFill>
                  <a:srgbClr val="59595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</a:t>
            </a:r>
            <a:br>
              <a:rPr lang="en-US" sz="2700" kern="100" spc="75" dirty="0">
                <a:solidFill>
                  <a:srgbClr val="59595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700" u="sng" kern="100" spc="75" dirty="0">
                <a:solidFill>
                  <a:srgbClr val="59595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November 2024 – April 2025</a:t>
            </a:r>
            <a:r>
              <a:rPr lang="ar-EG" sz="2700" kern="100" spc="75" dirty="0">
                <a:solidFill>
                  <a:srgbClr val="59595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1A5A9B-F7B6-C003-9EFC-D5391AC0E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831" y="312086"/>
            <a:ext cx="3921998" cy="14364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718B70-B190-F294-3901-3F8E93CED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695" y="312086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72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40A1AC-6B3E-483B-7246-1B3EB9415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19E5B3-3D26-B877-EBBF-26269922ED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272213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 Analysis :</a:t>
            </a:r>
            <a:endParaRPr lang="ar-EG" sz="26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does downtime vary overtime?</a:t>
            </a:r>
            <a:endParaRPr lang="ar-EG" sz="2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does downtime vary by work shifts?</a:t>
            </a:r>
            <a:endParaRPr lang="ar-EG" sz="2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much production time was lost due to downtime?</a:t>
            </a:r>
            <a:endParaRPr lang="ar-EG" sz="2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91FA51-9CEB-E683-D3F8-1DEB75BE1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2EB3F0-03FE-D356-500D-B7EEBEC29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91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30FE1-A7D7-446B-1388-791C243EC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0E467D-FD7C-89F2-8CD0-F781CAB76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272213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Time-</a:t>
            </a:r>
            <a:r>
              <a:rPr lang="fr-FR" sz="3200" b="1" i="1" dirty="0" err="1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Based</a:t>
            </a:r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3200" b="1" i="1" dirty="0" err="1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Downtime</a:t>
            </a:r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Trends</a:t>
            </a:r>
          </a:p>
          <a:p>
            <a:endParaRPr lang="fr-FR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Peak Downtime:</a:t>
            </a:r>
          </a:p>
          <a:p>
            <a:endParaRPr lang="en-US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647</a:t>
            </a:r>
            <a:r>
              <a:rPr lang="en-US" sz="2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minutes on </a:t>
            </a:r>
            <a:r>
              <a:rPr lang="en-US" sz="24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August 29 (Shift 1).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Sep 2</a:t>
            </a:r>
            <a:r>
              <a:rPr lang="en-US" sz="2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Highest operator-related downtime (</a:t>
            </a:r>
            <a:r>
              <a:rPr lang="en-US" sz="24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Dee: </a:t>
            </a:r>
            <a:r>
              <a:rPr lang="en-US" sz="24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370</a:t>
            </a:r>
            <a:r>
              <a:rPr lang="en-US" sz="24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</a:t>
            </a:r>
            <a:r>
              <a:rPr lang="en-US" sz="2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Daily Trend: Line graph showing downtime spikes from </a:t>
            </a:r>
            <a:r>
              <a:rPr lang="en-US" sz="24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Aug 29 – Sep 3.</a:t>
            </a:r>
            <a:endParaRPr lang="ar-EG" sz="2400" b="1" dirty="0">
              <a:solidFill>
                <a:schemeClr val="accent2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6CB613-E555-1C49-48D7-52D5FB985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1688C3-42D4-FF7C-2DF2-8D66DEF12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525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89A348-CA4A-80D1-2274-6275FCB25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41DEC-FA62-0620-A14A-0B9259DC9E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272213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ar-EG" sz="16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ar-EG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Impact Analysis :</a:t>
            </a:r>
            <a:endParaRPr lang="ar-EG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does down time impact productivity?</a:t>
            </a:r>
            <a:endParaRPr lang="ar-EG" sz="2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99FC82-7A9C-AFE4-4978-0738B7C9E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4912BA-F7A1-0C3D-4587-495B8C389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61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B0C40-AF25-17F9-4459-5F19CED79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2AEBD0-334B-4D50-19DD-5C109B230A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292893"/>
            <a:ext cx="11572875" cy="6272213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Product &amp; Batch Impact</a:t>
            </a:r>
            <a:endParaRPr lang="fr-FR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Product-Specific Issues:</a:t>
            </a:r>
            <a:endParaRPr lang="en-US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CO-600 (Cola): Highest downtime (Batch 422123: </a:t>
            </a:r>
            <a:r>
              <a:rPr lang="en-US" sz="26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73</a:t>
            </a: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min).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RB-600 (Root Berry): Frequent labeling errors.</a:t>
            </a:r>
          </a:p>
          <a:p>
            <a:pPr lvl="1"/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Batch Size Impact: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CO-2000: </a:t>
            </a:r>
            <a:r>
              <a:rPr lang="en-US" sz="26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98</a:t>
            </a: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min/batch vs. 600ml: </a:t>
            </a:r>
            <a:r>
              <a:rPr lang="en-US" sz="26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60</a:t>
            </a: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min/batch.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413553-F27F-D2D5-9481-3D78CF831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1B773B-8524-1F87-CD22-AC55E3B8B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5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E0A2E-0086-CF19-6D27-5EFB36726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398EF2-C767-C085-1C95-420EE6FFCE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272213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ar-EG" sz="32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b="1" i="1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Visualization and Final Presentation</a:t>
            </a:r>
            <a:r>
              <a:rPr lang="ar-EG" sz="3600" b="1" i="1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ar-EG" sz="3600" b="1" i="1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ar-EG" sz="3200" i="1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3200" i="1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project data analysis was prepared through the Tableau </a:t>
            </a:r>
            <a:endParaRPr lang="ar-EG" sz="2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 data tool and displayed on two dashboards</a:t>
            </a:r>
            <a:r>
              <a:rPr lang="ar-EG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228600" indent="-228600">
              <a:buFont typeface="+mj-lt"/>
              <a:buAutoNum type="arabicPeriod"/>
            </a:pPr>
            <a:endParaRPr lang="ar-EG" i="1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428750" lvl="2" indent="-514350">
              <a:buFont typeface="+mj-lt"/>
              <a:buAutoNum type="arabicPeriod"/>
            </a:pPr>
            <a:r>
              <a:rPr lang="en-US" sz="30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Downtime Cause Analysis</a:t>
            </a:r>
            <a:endParaRPr lang="en-US" sz="3000" i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+mj-lt"/>
              <a:buAutoNum type="arabicPeriod"/>
            </a:pPr>
            <a:endParaRPr lang="ar-EG" sz="1600" i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428750" lvl="2" indent="-514350">
              <a:buFont typeface="+mj-lt"/>
              <a:buAutoNum type="arabicPeriod"/>
            </a:pPr>
            <a:r>
              <a:rPr lang="en-US" sz="3000" i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Downtime Time Series Analysis</a:t>
            </a:r>
            <a:endParaRPr lang="en-US" sz="3000" i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357D5C-E3E1-DC62-7EFB-54EEC7FA6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4475" y="257175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4FE270-81A5-478B-074F-D4F5C2A1D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5114" y="328612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07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BD658-76D3-7074-F522-E653A2286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FC9259-8854-9F4B-41DC-E5DDAE1DF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542925"/>
            <a:ext cx="11572875" cy="6057900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Forecasting </a:t>
            </a:r>
            <a:endParaRPr lang="ar-EG" sz="36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i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Forecasting Questions</a:t>
            </a:r>
            <a:r>
              <a:rPr lang="ar-EG" sz="2800" b="1" i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 </a:t>
            </a:r>
          </a:p>
          <a:p>
            <a:r>
              <a:rPr lang="ar-EG" sz="2800" b="1" i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	How is downtime expected to change within the next day of operation?</a:t>
            </a:r>
            <a:endParaRPr lang="ar-EG" sz="2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	How many batches will be produced in the next day of operation?</a:t>
            </a:r>
          </a:p>
          <a:p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b="1" i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DC0677-1273-821F-946C-3DC7A5AAE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619584-DCD2-D1D4-FDFF-6760DBE14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7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ADB9B1-8C18-742E-0272-0C8BD21396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EC6DB7-B0B7-F27E-AAA5-90D8970FC5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542925"/>
            <a:ext cx="11572875" cy="6057900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Recommendations</a:t>
            </a:r>
            <a:endParaRPr lang="ar-EG" sz="32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ar-EG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Immediate Actions:</a:t>
            </a:r>
            <a:endParaRPr lang="en-US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Train operators on machine calibration (reduce 55.91% human error).</a:t>
            </a:r>
            <a:endParaRPr lang="en-US" sz="11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 preventive maintenance for critical machines.</a:t>
            </a:r>
          </a:p>
          <a:p>
            <a:endParaRPr lang="ar-EG" sz="1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ar-EG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Mid-Term:</a:t>
            </a:r>
            <a:endParaRPr lang="ar-EG" sz="26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Optimize inventory alerts to prevent shortages.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Redesign labeling workflows (e.g., automated checks).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725EEA-D056-2A86-D960-E32D64F43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7476AD-7F6C-B672-C912-85742E781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62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565B9-70EB-E91C-73E9-91B0C0B1D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E22DB4-046E-0DBE-0A5F-1CEE1C05ED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542925"/>
            <a:ext cx="11572875" cy="6057900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Long-Term:</a:t>
            </a:r>
            <a:endParaRPr lang="ar-EG" sz="26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Invest in production line spare parts that can be installed when 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switching production to different flavors to avoid having to clean 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to avoid contamination.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Upgrade machinery software to introduce the preset setting Feature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which reduces operator involvement with machine adjustments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and changing machine settings for batch changes.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upgrade to IoT-enabled machines for real-time diagnostics.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Monthly KPI tracking to measure progress.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E04CEC-4BAE-D87F-916C-F602C2B4E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F2345E-2F69-5D9F-6130-4031DBEAD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04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29092-8176-9C2C-7AF6-4FA63E537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240EE-FA0C-AA84-0858-9AEBB1FB94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164306"/>
            <a:ext cx="11572875" cy="6529387"/>
          </a:xfrm>
        </p:spPr>
        <p:txBody>
          <a:bodyPr>
            <a:normAutofit lnSpcReduction="10000"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b="1" i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36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eferences :</a:t>
            </a:r>
          </a:p>
          <a:p>
            <a:endParaRPr lang="en-US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600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Final Excel Data</a:t>
            </a:r>
            <a:endParaRPr lang="en-US" b="1" i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Python</a:t>
            </a: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 </a:t>
            </a:r>
            <a:r>
              <a:rPr lang="en-US" sz="2600" b="1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Jupyter</a:t>
            </a:r>
            <a:r>
              <a:rPr lang="en-US" sz="2600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 notebook</a:t>
            </a:r>
            <a:endParaRPr lang="en-US" sz="2600" b="1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US" sz="2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SQL</a:t>
            </a: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 </a:t>
            </a:r>
            <a:r>
              <a:rPr lang="en-US" sz="2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Server</a:t>
            </a:r>
            <a:endParaRPr lang="en-US" sz="26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US" sz="2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Tableau</a:t>
            </a:r>
            <a:endParaRPr lang="en-US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US" sz="2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The documentation</a:t>
            </a:r>
            <a:endParaRPr lang="en-US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D24959-5E4B-0EC3-EF05-18AC6621C7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24475" y="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139136-5CA7-F014-1005-9D640401E6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3689" y="-1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0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E0C66-A2A9-ED12-E054-12FADFD74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A11CEC-DDD5-123A-6050-914527F67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542925"/>
            <a:ext cx="11572875" cy="6057900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Acknowledgments:</a:t>
            </a:r>
          </a:p>
          <a:p>
            <a:endParaRPr lang="fr-FR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Gratitude to the Ministry of Communications and IT: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extend our deepest thanks to the Ministry of Communications and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Information Technology for their visionary leadership in advancing 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Egypt’s digital transformation and empowering youth through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world-class initiatives.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0E6CFC-3D0B-658A-B159-1AE3886CF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E9838C-407D-E879-3766-BA23E60F8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44533F9-DA0B-2C09-BC49-44FC7DF578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75" y="1400175"/>
            <a:ext cx="3171825" cy="11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29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F0FA0-ECE2-7EA9-B7E2-18D4EFD12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1906B-F461-A8A6-F27D-D1432B8DBA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" y="339921"/>
            <a:ext cx="11501438" cy="6443662"/>
          </a:xfrm>
        </p:spPr>
        <p:txBody>
          <a:bodyPr>
            <a:normAutofit/>
          </a:bodyPr>
          <a:lstStyle/>
          <a:p>
            <a:pPr marL="0" marR="0" algn="l">
              <a:lnSpc>
                <a:spcPct val="150000"/>
              </a:lnSpc>
              <a:spcAft>
                <a:spcPts val="800"/>
              </a:spcAft>
              <a:buNone/>
            </a:pPr>
            <a:r>
              <a:rPr lang="ar-EG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         </a:t>
            </a:r>
            <a:r>
              <a:rPr lang="en-US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Contributors:</a:t>
            </a:r>
            <a:r>
              <a:rPr lang="ar-EG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</a:t>
            </a:r>
            <a:br>
              <a:rPr lang="en-US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ar-EG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en-US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Abd Al-Rahman Mohamed Amin</a:t>
            </a:r>
            <a:r>
              <a:rPr lang="ar-EG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</a:t>
            </a:r>
            <a:r>
              <a:rPr lang="en-US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Mohamed Shebl Azab </a:t>
            </a:r>
            <a:br>
              <a:rPr lang="en-US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ar-EG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</a:t>
            </a:r>
            <a:r>
              <a:rPr lang="en-US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Omar Mohamed Shebl</a:t>
            </a:r>
            <a:r>
              <a:rPr lang="ar-EG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</a:t>
            </a:r>
            <a:r>
              <a:rPr lang="en-US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Ahmed Mohamed</a:t>
            </a:r>
            <a:br>
              <a:rPr lang="en-US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27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ar-EG" sz="1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     </a:t>
            </a:r>
            <a:r>
              <a:rPr lang="en-US" sz="270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"Project supervised by: Eng. Ahmed Samir"</a:t>
            </a:r>
            <a:br>
              <a:rPr lang="ar-EG" sz="270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ar-EG" sz="270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ar-EG" sz="1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                           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B71CF3-A3E2-C5C4-CCCF-C8A73C638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813" y="0"/>
            <a:ext cx="3921998" cy="14364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DF36BC-F015-F571-B10E-FBDE0D45F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1475" y="54171"/>
            <a:ext cx="2733567" cy="1436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D7A5F4-13C7-0318-DC64-1543F92C25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386" y="2749459"/>
            <a:ext cx="733317" cy="7382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404EF6-39D5-B9AB-070B-C839FC838F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260" y="2736756"/>
            <a:ext cx="890588" cy="8249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92E64DE-D9DE-CD54-32DB-6D8CB8422F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539113"/>
            <a:ext cx="1428671" cy="1095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D78BA9-1950-6B7D-BB5E-2D3E40CF9C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2367" y="4067299"/>
            <a:ext cx="1071781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338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65256-DC1C-12E3-3F8E-74DB83D38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D45E90-2877-8786-8493-D6F2852687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542925"/>
            <a:ext cx="11572875" cy="6057900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Acknowledgments:</a:t>
            </a:r>
          </a:p>
          <a:p>
            <a:endParaRPr lang="fr-FR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Egypt Pioneers Initiative (DEPI):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Special acknowledgment to the DEPI management team for designing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delivering this exceptional training program. Your commitment to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nurturing data-driven professionals has equipped us with cutting-edge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skills to tackle real-world challenges.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DFEB7B-4E47-B706-F7E6-21BC75224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ACAED6-A80D-7E64-4F28-3C9373017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E07A55-1964-E9F3-4CD2-585B23CA83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4551" y="1365484"/>
            <a:ext cx="3170195" cy="117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16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15BBE9-4091-DD9E-1481-DE933DE05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BF975B-4FE5-176C-2638-E82B6907C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542925"/>
            <a:ext cx="11572875" cy="6057900"/>
          </a:xfrm>
        </p:spPr>
        <p:txBody>
          <a:bodyPr>
            <a:normAutofit fontScale="77500" lnSpcReduction="20000"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32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Acknowledgments:</a:t>
            </a:r>
          </a:p>
          <a:p>
            <a:endParaRPr lang="fr-FR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Collaborators &amp; Supporters: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 everyone who contributed to building this initiative’s 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ecosystem—mentors, trainers, and administrators—your efforts 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have created a transformative learning experience , including</a:t>
            </a:r>
            <a:r>
              <a:rPr lang="ar-EG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 </a:t>
            </a:r>
            <a:endParaRPr lang="en-US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ar-EG" sz="1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Technical company: I Learn &amp; EYouth 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non-technical company: EYouth  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coaching company:  El Harefa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English company: Berlitz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Non-technical instructor: Eng. Hesham Elgendy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Coaching instructor: Eng. Diaa Samir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97A33B-3E02-38E9-E7A0-CA767E7B8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628122-0743-B5E5-E406-A5DB4165F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26B3DE6-5DF8-9F42-9A04-A4ED4F6850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0902" y="1579276"/>
            <a:ext cx="3170195" cy="117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68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60561-CED3-0211-1E00-ACD58AE40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60059-1C2B-7CA8-AD05-1AE29D266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542925"/>
            <a:ext cx="11572875" cy="6057900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Acknowledgments:</a:t>
            </a:r>
          </a:p>
          <a:p>
            <a:endParaRPr lang="fr-FR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Special Thanks to Eng. Ahmed Samir:</a:t>
            </a: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Our sincere appreciation to Eng. Ahmed Samir for his unwavering 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support, technical guidance, and dedication to ensuring the success 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this project. His expertise and patience were invaluable in 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shaping this analysis.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B55B0F-59B7-6141-2931-45A87322C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75A5E4-1A3B-C3EA-9556-F9CE9DFFA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58D63D-9323-C237-74F2-D95CBAD15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239" y="1394059"/>
            <a:ext cx="3170195" cy="117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21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FB0A6-4689-AF05-AFDF-3693DD00D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16DD1F-1422-A4AD-C101-20BDCF09E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542925"/>
            <a:ext cx="11572875" cy="6057900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3200" b="1" i="1" dirty="0" err="1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Closing</a:t>
            </a:r>
            <a:r>
              <a:rPr lang="fr-FR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Note:</a:t>
            </a:r>
          </a:p>
          <a:p>
            <a:endParaRPr lang="fr-FR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project reflects the collective impact of Egypt’s digital upskilling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efforts. We wish continued success to the Ministry, DEPI, </a:t>
            </a:r>
            <a:endParaRPr lang="ar-EG" sz="2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ar-EG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all future pioneers!</a:t>
            </a:r>
          </a:p>
          <a:p>
            <a:endParaRPr lang="en-US" sz="1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Abd Al-Rahman Mohamed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Mohamed Shebl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Omar Mohamed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Ahmed Mohamed</a:t>
            </a:r>
          </a:p>
          <a:p>
            <a:pPr lvl="1"/>
            <a:r>
              <a:rPr lang="en-US" sz="1800" b="1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GitHub</a:t>
            </a:r>
            <a:endParaRPr lang="en-US" sz="1800" b="1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BDD7C5-9C31-29AF-0E33-D8BBA25BC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FCE290-ABFF-4013-77A3-758BBFE2C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D967285-CAE1-E63C-56B0-245F978147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9544" y="4579650"/>
            <a:ext cx="3921998" cy="18354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3AB54D-95CA-E55A-3A0A-E1598D3006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10078" y="3543301"/>
            <a:ext cx="3412332" cy="103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95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CEC572-963E-DCB8-6EE9-3336B4B96E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1B8D4C-BDFD-CAED-A0D7-9663AD22E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542925"/>
            <a:ext cx="11572875" cy="6057900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F8D6B0-0F02-470A-4984-74017BC7F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86F63-34B8-DAFB-F8DE-E85B49BB8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AAA1677-9A02-40E4-C9DC-38ED9415D8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4621" y="1356469"/>
            <a:ext cx="4810125" cy="524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229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21AC19-23A5-C630-421C-64EAAC348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7164" y="142875"/>
            <a:ext cx="11858624" cy="6600825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  <a:latin typeface="DeepSeek-CJK-patch"/>
            </a:endParaRPr>
          </a:p>
          <a:p>
            <a:pPr algn="ctr"/>
            <a:endParaRPr lang="ar-EG" sz="3600" i="1" dirty="0">
              <a:solidFill>
                <a:srgbClr val="404040"/>
              </a:solidFill>
              <a:latin typeface="DeepSeek-CJK-patch"/>
            </a:endParaRPr>
          </a:p>
          <a:p>
            <a:pPr algn="ctr"/>
            <a:endParaRPr lang="ar-EG" sz="3600" i="1" dirty="0">
              <a:solidFill>
                <a:srgbClr val="404040"/>
              </a:solidFill>
              <a:latin typeface="DeepSeek-CJK-patch"/>
            </a:endParaRPr>
          </a:p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56AA36-A6CB-AF2D-B031-8E57F7901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219" y="14378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124767-4869-EB10-D24E-313FA61FD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218" y="143780"/>
            <a:ext cx="2733567" cy="14364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2467E6-EB79-27C9-FC34-F7A3811233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821" y="1466635"/>
            <a:ext cx="7472362" cy="48627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B28D0C-172D-7095-5661-80ED24E05C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8376" y="2743008"/>
            <a:ext cx="1313252" cy="12117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047519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A52B5-C90B-A93A-314E-C2C56EB55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81217A-57D4-2C8F-C492-7BBB1952F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7164" y="142875"/>
            <a:ext cx="11858624" cy="6715125"/>
          </a:xfrm>
        </p:spPr>
        <p:txBody>
          <a:bodyPr>
            <a:normAutofit fontScale="25000" lnSpcReduction="20000"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  <a:latin typeface="DeepSeek-CJK-patch"/>
            </a:endParaRPr>
          </a:p>
          <a:p>
            <a:pPr algn="ctr"/>
            <a:endParaRPr lang="ar-EG" sz="3600" i="1" dirty="0">
              <a:solidFill>
                <a:srgbClr val="404040"/>
              </a:solidFill>
              <a:latin typeface="DeepSeek-CJK-patch"/>
            </a:endParaRPr>
          </a:p>
          <a:p>
            <a:pPr algn="ctr"/>
            <a:endParaRPr lang="ar-EG" sz="3600" i="1" dirty="0">
              <a:solidFill>
                <a:srgbClr val="404040"/>
              </a:solidFill>
              <a:latin typeface="DeepSeek-CJK-patch"/>
            </a:endParaRPr>
          </a:p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r>
              <a:rPr lang="ar-EG" sz="11200" b="1" i="1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</a:t>
            </a:r>
            <a:r>
              <a:rPr lang="en-US" sz="11200" b="1" i="1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Agenda</a:t>
            </a:r>
            <a:r>
              <a:rPr lang="ar-EG" sz="9600" b="1" i="1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ar-EG" sz="8000" b="1" i="1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8000" b="1" i="1" dirty="0">
              <a:solidFill>
                <a:srgbClr val="40404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70000"/>
              </a:lnSpc>
            </a:pPr>
            <a:r>
              <a:rPr lang="ar-EG" sz="96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</a:t>
            </a:r>
            <a:r>
              <a:rPr lang="en-US" sz="96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Overview</a:t>
            </a:r>
          </a:p>
          <a:p>
            <a:pPr>
              <a:lnSpc>
                <a:spcPct val="170000"/>
              </a:lnSpc>
            </a:pPr>
            <a:r>
              <a:rPr lang="en-US" sz="9600" b="1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Data transformation</a:t>
            </a:r>
            <a:endParaRPr lang="ar-EG" sz="9600" b="1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70000"/>
              </a:lnSpc>
            </a:pPr>
            <a:r>
              <a:rPr lang="en-US" sz="96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</a:t>
            </a:r>
            <a:r>
              <a:rPr lang="en-US" sz="96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Metrics at a Glance</a:t>
            </a:r>
          </a:p>
          <a:p>
            <a:pPr>
              <a:lnSpc>
                <a:spcPct val="170000"/>
              </a:lnSpc>
            </a:pPr>
            <a:r>
              <a:rPr lang="en-US" sz="96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</a:t>
            </a:r>
            <a:r>
              <a:rPr lang="en-US" sz="9600" b="1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Root Cause Analysis</a:t>
            </a:r>
          </a:p>
          <a:p>
            <a:pPr>
              <a:lnSpc>
                <a:spcPct val="170000"/>
              </a:lnSpc>
            </a:pPr>
            <a:r>
              <a:rPr lang="en-US" sz="9600" b="1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</a:t>
            </a:r>
            <a:r>
              <a:rPr lang="en-US" sz="96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Time-Based Trends</a:t>
            </a:r>
          </a:p>
          <a:p>
            <a:pPr>
              <a:lnSpc>
                <a:spcPct val="170000"/>
              </a:lnSpc>
            </a:pPr>
            <a:r>
              <a:rPr lang="en-US" sz="9600" b="1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Operator &amp; Product Impact</a:t>
            </a:r>
          </a:p>
          <a:p>
            <a:pPr>
              <a:lnSpc>
                <a:spcPct val="170000"/>
              </a:lnSpc>
            </a:pPr>
            <a:r>
              <a:rPr lang="en-US" sz="9600" b="1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</a:t>
            </a:r>
            <a:r>
              <a:rPr lang="en-US" sz="96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Forecasting</a:t>
            </a:r>
          </a:p>
          <a:p>
            <a:pPr>
              <a:lnSpc>
                <a:spcPct val="170000"/>
              </a:lnSpc>
            </a:pPr>
            <a:r>
              <a:rPr lang="en-US" sz="9600" b="1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Actionable Recommendations</a:t>
            </a:r>
          </a:p>
          <a:p>
            <a:pPr>
              <a:lnSpc>
                <a:spcPct val="170000"/>
              </a:lnSpc>
            </a:pPr>
            <a:r>
              <a:rPr lang="en-US" sz="9600" b="1" i="1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</a:t>
            </a:r>
            <a:r>
              <a:rPr lang="ar-EG" sz="9600" b="1" i="1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9600" b="1" i="1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endParaRPr lang="en-US" sz="9600" b="1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F5A400-0259-1BE5-16B8-6A103F9CA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F9EF35-5750-69DD-D06E-A597188B6C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0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13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B492B9-7B70-4B83-D154-97F8D2A2F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2C6E5-3317-1A17-1098-4D1FD276D1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7164" y="614362"/>
            <a:ext cx="11858624" cy="5929313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Overview</a:t>
            </a:r>
          </a:p>
          <a:p>
            <a:endParaRPr lang="en-US" sz="11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ar-EG" sz="2600" b="1" i="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b="1" i="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Objective:</a:t>
            </a:r>
          </a:p>
          <a:p>
            <a:pPr marL="971550" lvl="1" indent="-514350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2000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Identify key factors causing downtime and propose solutions to enhance productivity</a:t>
            </a:r>
          </a:p>
          <a:p>
            <a:pPr marL="971550" lvl="1" indent="-514350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2000" b="1" i="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Minimize unplanned downtime to improve O</a:t>
            </a:r>
            <a:r>
              <a:rPr lang="en-US" sz="2000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EE</a:t>
            </a:r>
            <a:r>
              <a:rPr lang="en-US" sz="2000" i="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(Overall Equipment Effectiveness)</a:t>
            </a:r>
            <a:endParaRPr lang="ar-EG" sz="2000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ct val="120000"/>
              </a:lnSpc>
              <a:spcBef>
                <a:spcPts val="1029"/>
              </a:spcBef>
              <a:spcAft>
                <a:spcPts val="1029"/>
              </a:spcAft>
            </a:pPr>
            <a:endParaRPr lang="en-US" sz="500" b="0" i="0" dirty="0">
              <a:solidFill>
                <a:srgbClr val="40404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600" b="1" i="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Scope</a:t>
            </a:r>
            <a:r>
              <a:rPr lang="en-US" sz="2600" b="0" i="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ar-EG" sz="2000" i="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en-US" sz="2000" i="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days of production data.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Analyzed 12 downtime factors across 6 products and 4 operators.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Evaluated 88 hours of production time (23 hours downtime).</a:t>
            </a:r>
            <a:endParaRPr lang="en-US" sz="2000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0111AC-CC46-11D0-DFB5-56BAC0010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DE954A-DC83-1AC5-BA49-00C049D80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301330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173C4-F6DE-3D7C-64B9-88DCB3F58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28739E-7E64-DEAB-B7BB-FAD735F5FE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529387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Transformation &amp; Preparation</a:t>
            </a:r>
            <a:r>
              <a:rPr lang="en-US" sz="3200" b="1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(Unpivoting Data)</a:t>
            </a:r>
            <a:endParaRPr lang="en-US" sz="3200" b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Key Issues Resolved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Normalized Line Downtime table from wide to long format (1NF violation).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Separated Min Batch Time and Size into a new table (3NF violation).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Fixed inconsistent End Time data types (1 anomaly corrected).</a:t>
            </a:r>
          </a:p>
          <a:p>
            <a:r>
              <a:rPr lang="en-US" sz="1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endParaRPr lang="en-US" sz="9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Tools Used: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Excel Power Query, Python (Pandas, NumPy).</a:t>
            </a:r>
            <a:endParaRPr lang="ar-EG" sz="2500" dirty="0">
              <a:solidFill>
                <a:srgbClr val="C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387F62-B75A-9C59-B054-7BED673A6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5ACA08-ADD8-D980-7258-9CD0CA597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5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AB84E-381B-78B0-E70C-0DE170E15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C4450-BFB3-0ADC-442D-15F45DE2C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328612"/>
            <a:ext cx="11572875" cy="6529387"/>
          </a:xfrm>
        </p:spPr>
        <p:txBody>
          <a:bodyPr>
            <a:normAutofit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i="0" dirty="0">
                <a:solidFill>
                  <a:srgbClr val="404040"/>
                </a:solidFill>
                <a:effectLst/>
                <a:latin typeface="DeepSeek-CJK-patch"/>
              </a:rPr>
              <a:t>Visual</a:t>
            </a:r>
            <a:r>
              <a:rPr lang="en-US" sz="2800" b="0" i="0" dirty="0">
                <a:solidFill>
                  <a:srgbClr val="404040"/>
                </a:solidFill>
                <a:effectLst/>
                <a:latin typeface="DeepSeek-CJK-patch"/>
              </a:rPr>
              <a:t>: </a:t>
            </a:r>
            <a:r>
              <a:rPr lang="en-US" sz="2600" b="0" i="0" dirty="0">
                <a:solidFill>
                  <a:srgbClr val="404040"/>
                </a:solidFill>
                <a:effectLst/>
                <a:latin typeface="DeepSeek-CJK-patch"/>
              </a:rPr>
              <a:t>Before/After table snippets.</a:t>
            </a:r>
          </a:p>
          <a:p>
            <a:endParaRPr lang="ar-EG" sz="1100" dirty="0">
              <a:solidFill>
                <a:srgbClr val="C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CE32E5-95A2-0B2D-88BF-5CDDBCC3B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11430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78A49D-1F13-7429-7829-CD5698DF5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142875"/>
            <a:ext cx="2733567" cy="14364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7DFB38-40E4-78B1-7B81-2C2FDA0602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13" y="2156970"/>
            <a:ext cx="4160043" cy="4015229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D7A60778-F73F-9DA6-1F3C-9EC0FE9ECEF6}"/>
              </a:ext>
            </a:extLst>
          </p:cNvPr>
          <p:cNvSpPr/>
          <p:nvPr/>
        </p:nvSpPr>
        <p:spPr>
          <a:xfrm>
            <a:off x="4717256" y="3778921"/>
            <a:ext cx="670114" cy="6572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1378A9-B4A0-E26E-12E2-1AD3390343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7370" y="2156970"/>
            <a:ext cx="2842230" cy="401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93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AC028-6E52-D092-2155-F881DAB9C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DDB17-E6EC-B8AA-7638-A74FE0016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3" y="164306"/>
            <a:ext cx="11572875" cy="6529387"/>
          </a:xfrm>
        </p:spPr>
        <p:txBody>
          <a:bodyPr>
            <a:normAutofit lnSpcReduction="10000"/>
          </a:bodyPr>
          <a:lstStyle/>
          <a:p>
            <a:pPr algn="ctr"/>
            <a:endParaRPr lang="ar-EG" sz="3600" b="0" i="1" dirty="0">
              <a:solidFill>
                <a:srgbClr val="404040"/>
              </a:solidFill>
              <a:effectLst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Preparation </a:t>
            </a:r>
            <a:r>
              <a:rPr lang="en-US" sz="2800" b="1" i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&amp; loading :</a:t>
            </a:r>
            <a:endParaRPr lang="en-US" sz="2800" b="1" i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Python was used to ensure that each table was clean and ready for analysis:</a:t>
            </a:r>
          </a:p>
          <a:p>
            <a:pPr marL="457200" indent="-457200">
              <a:buAutoNum type="arabicPeriod"/>
            </a:pPr>
            <a:r>
              <a:rPr lang="en-US" sz="2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 for missing values: No value was found to be missing in any of</a:t>
            </a:r>
          </a:p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en-US" sz="2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tables.</a:t>
            </a:r>
          </a:p>
          <a:p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AutoNum type="arabicPeriod" startAt="2"/>
            </a:pPr>
            <a:r>
              <a:rPr lang="en-US" sz="2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 that the number of unique IDs is equal to the number of rows in </a:t>
            </a:r>
          </a:p>
          <a:p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en-US" sz="2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table: all rows were found to have unique IDs in all the tables.</a:t>
            </a:r>
          </a:p>
          <a:p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AutoNum type="arabicPeriod" startAt="3"/>
            </a:pPr>
            <a:r>
              <a:rPr lang="en-US" sz="2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 for duplicate records: no duplicate records were found in any</a:t>
            </a:r>
          </a:p>
          <a:p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n-US" sz="2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the tables.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E83AA8-0845-C961-4474-57310F528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0"/>
            <a:ext cx="3921998" cy="1436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5573DF-FAF9-9996-6D75-38A6BD0AE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689" y="-1"/>
            <a:ext cx="2733567" cy="14364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95BB16-F864-A745-171D-602B71DF61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882" y="3268516"/>
            <a:ext cx="7941468" cy="7072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D97DF5-F6D9-4AD5-D556-021A0739BF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881" y="4849711"/>
            <a:ext cx="7784307" cy="6573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A306BC-146E-9BE0-38A8-6A38B3F7C6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555" y="6277156"/>
            <a:ext cx="6674645" cy="49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68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2069</TotalTime>
  <Words>1202</Words>
  <Application>Microsoft Office PowerPoint</Application>
  <PresentationFormat>Widescreen</PresentationFormat>
  <Paragraphs>284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DeepSeek-CJK-patch</vt:lpstr>
      <vt:lpstr>Trebuchet MS</vt:lpstr>
      <vt:lpstr>Wingdings</vt:lpstr>
      <vt:lpstr>Wingdings 3</vt:lpstr>
      <vt:lpstr>Facet</vt:lpstr>
      <vt:lpstr>PowerPoint Presentation</vt:lpstr>
      <vt:lpstr>      Manufacturing Downtime Analysis                         Digital Egypt Pioneers Initiative (DEPI)                  Google Data Analysis Specialist Track (Round 2)                 CAI2_DAT1_G6       November 2024 – April 2025            </vt:lpstr>
      <vt:lpstr>                                                   Contributors:                Abd Al-Rahman Mohamed Amin             Mohamed Shebl Azab                 Omar Mohamed Shebl                            Ahmed Mohamed                                                                 "Project supervised by: Eng. Ahmed Samir"                                                                                 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Shebl</dc:creator>
  <cp:lastModifiedBy>Mohamed Shebl</cp:lastModifiedBy>
  <cp:revision>105</cp:revision>
  <dcterms:created xsi:type="dcterms:W3CDTF">2025-04-14T23:38:03Z</dcterms:created>
  <dcterms:modified xsi:type="dcterms:W3CDTF">2025-04-29T22:32:12Z</dcterms:modified>
</cp:coreProperties>
</file>

<file path=docProps/thumbnail.jpeg>
</file>